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bbd2df48_2_75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bbd2df48_2_7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14d19fb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14d19fb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bbd2df48_2_87:notes"/>
          <p:cNvSpPr txBox="1"/>
          <p:nvPr>
            <p:ph idx="12" type="sldNum"/>
          </p:nvPr>
        </p:nvSpPr>
        <p:spPr>
          <a:xfrm>
            <a:off x="3885010" y="8684684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10bbd2df48_2_87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0bbd2df48_2_87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ноябрь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bbd2df48_2_101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0bbd2df48_2_1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bbd2df48_2_112:notes"/>
          <p:cNvSpPr txBox="1"/>
          <p:nvPr>
            <p:ph idx="12" type="sldNum"/>
          </p:nvPr>
        </p:nvSpPr>
        <p:spPr>
          <a:xfrm>
            <a:off x="3885010" y="8684684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10bbd2df48_2_11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g10bbd2df48_2_112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ноябрь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bbd2df48_2_125:notes"/>
          <p:cNvSpPr txBox="1"/>
          <p:nvPr>
            <p:ph idx="12" type="sldNum"/>
          </p:nvPr>
        </p:nvSpPr>
        <p:spPr>
          <a:xfrm>
            <a:off x="3885010" y="8684684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10bbd2df48_2_12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g10bbd2df48_2_125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октябрь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bbd2df48_2_136:notes"/>
          <p:cNvSpPr txBox="1"/>
          <p:nvPr>
            <p:ph idx="12" type="sldNum"/>
          </p:nvPr>
        </p:nvSpPr>
        <p:spPr>
          <a:xfrm>
            <a:off x="3885010" y="8684684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10bbd2df48_2_13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Google Shape;199;g10bbd2df48_2_136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сентябрь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bbd2df48_2_146:notes"/>
          <p:cNvSpPr txBox="1"/>
          <p:nvPr>
            <p:ph idx="12" type="sldNum"/>
          </p:nvPr>
        </p:nvSpPr>
        <p:spPr>
          <a:xfrm>
            <a:off x="3885010" y="8684684"/>
            <a:ext cx="2971800" cy="4593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10bbd2df48_2_14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0" name="Google Shape;210;g10bbd2df48_2_146:notes"/>
          <p:cNvSpPr txBox="1"/>
          <p:nvPr>
            <p:ph idx="1" type="body"/>
          </p:nvPr>
        </p:nvSpPr>
        <p:spPr>
          <a:xfrm>
            <a:off x="685800" y="4400550"/>
            <a:ext cx="5486400" cy="360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сентябрь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79125" lIns="79125" spcFirstLastPara="1" rIns="79125" wrap="square" tIns="791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9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5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369219"/>
            <a:ext cx="38862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79125" lIns="79125" spcFirstLastPara="1" rIns="79125" wrap="square" tIns="7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79125" lIns="79125" spcFirstLastPara="1" rIns="79125" wrap="square" tIns="7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70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70"/>
            <a:ext cx="4629151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9" y="-942380"/>
            <a:ext cx="3263503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35000">
              <a:srgbClr val="FFFFFF"/>
            </a:gs>
            <a:gs pos="100000">
              <a:schemeClr val="accent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indent="0" lvl="2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indent="0" lvl="3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indent="0" lvl="4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indent="0" lvl="5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indent="0" lvl="6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indent="0" lvl="7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indent="0" lvl="8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  <a:noFill/>
          <a:ln>
            <a:noFill/>
          </a:ln>
        </p:spPr>
        <p:txBody>
          <a:bodyPr anchorCtr="0" anchor="t" bIns="79125" lIns="79125" spcFirstLastPara="1" rIns="79125" wrap="square" tIns="791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79125" lIns="79125" spcFirstLastPara="1" rIns="79125" wrap="square" tIns="791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937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7874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1811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5875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9812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3749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7686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16230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lushtaonline.com.ua/wp-content/uploads/2013/03/pozhar-v-alushte-spasli-detey.jpg"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941" y="1044887"/>
            <a:ext cx="4485585" cy="2477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71834" y="772438"/>
            <a:ext cx="5814646" cy="8540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9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При пожарах гибнут дети!</a:t>
            </a:r>
            <a:endParaRPr sz="1200"/>
          </a:p>
        </p:txBody>
      </p:sp>
      <p:sp>
        <p:nvSpPr>
          <p:cNvPr id="131" name="Google Shape;131;p25"/>
          <p:cNvSpPr txBox="1"/>
          <p:nvPr/>
        </p:nvSpPr>
        <p:spPr>
          <a:xfrm>
            <a:off x="5275385" y="986696"/>
            <a:ext cx="3650901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За последние 5 лет  в области при пожарах погибло 58 детей</a:t>
            </a:r>
            <a:endParaRPr sz="1200"/>
          </a:p>
        </p:txBody>
      </p:sp>
      <p:sp>
        <p:nvSpPr>
          <p:cNvPr id="132" name="Google Shape;132;p25"/>
          <p:cNvSpPr txBox="1"/>
          <p:nvPr/>
        </p:nvSpPr>
        <p:spPr>
          <a:xfrm>
            <a:off x="49431" y="1771970"/>
            <a:ext cx="2149510" cy="1338828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-"/>
            </a:pP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77%</a:t>
            </a: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погибших детей – дошкольники;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-"/>
            </a:pP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98%</a:t>
            </a: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детей погибло при пожарах в жилье;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Calibri"/>
              <a:buChar char="-"/>
            </a:pP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57%</a:t>
            </a: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детей погибло во вине пьяных взрослых</a:t>
            </a:r>
            <a:endParaRPr sz="1200"/>
          </a:p>
          <a:p>
            <a:pPr indent="-1651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/>
          <p:nvPr/>
        </p:nvSpPr>
        <p:spPr>
          <a:xfrm>
            <a:off x="214727" y="3411480"/>
            <a:ext cx="8454013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3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Невозможность принятия самостоятельного решения в силу малолетнего возраста                                                                      стоила жизни 21 ребенку,   26 погибших детей на момент развития пожара спали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Основная группа условий, способствовавших развитию пожаров с детской гибелью - «поведенческая», обусловленная поведением взрослых участников пожара: позднее обнаружение, позднее сообщение, отсутствие мер борьбы с пожаром до прибытия пожарной охраны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  <a:endParaRPr sz="1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6684527" y="1655372"/>
            <a:ext cx="2367977" cy="1500411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43%, </a:t>
            </a: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неправильная эксплуатация электрооборудования </a:t>
            </a: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33%, </a:t>
            </a:r>
            <a:r>
              <a:rPr lang="ru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неправильное устройство отопительных печей </a:t>
            </a:r>
            <a:r>
              <a:rPr b="1" lang="ru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– 24%</a:t>
            </a:r>
            <a:endParaRPr sz="1200"/>
          </a:p>
        </p:txBody>
      </p:sp>
      <p:pic>
        <p:nvPicPr>
          <p:cNvPr id="135" name="Google Shape;1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34" y="59758"/>
            <a:ext cx="1319139" cy="77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1179858" y="106661"/>
            <a:ext cx="776263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 </a:t>
            </a:r>
            <a:endParaRPr sz="12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информирует родителей:</a:t>
            </a:r>
            <a:endParaRPr b="1" sz="28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</p:spPr>
        <p:txBody>
          <a:bodyPr anchorCtr="0" anchor="b" bIns="79125" lIns="79125" spcFirstLastPara="1" rIns="79125" wrap="square" tIns="791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6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</p:spPr>
        <p:txBody>
          <a:bodyPr anchorCtr="0" anchor="t" bIns="79125" lIns="79125" spcFirstLastPara="1" rIns="79125" wrap="square" tIns="79125">
            <a:noAutofit/>
          </a:bodyPr>
          <a:lstStyle/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nfosmi.net/images/stories/articles/2013/Proisshestviya/10-2013/09/malchi-85.jpg" id="148" name="Google Shape;14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332" y="2145485"/>
            <a:ext cx="4386614" cy="275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380" y="47809"/>
            <a:ext cx="1237474" cy="73141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2547064" y="702286"/>
            <a:ext cx="4049872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501412" y="590184"/>
            <a:ext cx="4141177" cy="1890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ru" sz="9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/>
          </a:p>
        </p:txBody>
      </p:sp>
      <p:sp>
        <p:nvSpPr>
          <p:cNvPr id="152" name="Google Shape;152;p27"/>
          <p:cNvSpPr txBox="1"/>
          <p:nvPr/>
        </p:nvSpPr>
        <p:spPr>
          <a:xfrm>
            <a:off x="2593731" y="702286"/>
            <a:ext cx="4003206" cy="21303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7"/>
          <p:cNvSpPr/>
          <p:nvPr/>
        </p:nvSpPr>
        <p:spPr>
          <a:xfrm>
            <a:off x="1273802" y="93225"/>
            <a:ext cx="7708144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 </a:t>
            </a:r>
            <a:r>
              <a:rPr b="1" lang="ru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информирует родителей</a:t>
            </a:r>
            <a:r>
              <a:rPr b="1" lang="ru" sz="24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24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699582" y="1007076"/>
            <a:ext cx="8098428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пожар не случился по вине  вашего ребенка:</a:t>
            </a:r>
            <a:endParaRPr b="1" sz="21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220153" y="1451968"/>
            <a:ext cx="841738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ОСТАВЛЯЙТЕ МАЛОЛЕТНИХ ДЕТЕЙ В ЗАКРЫТЫХ КВАРТИРАХ И ДОМАХ БЕЗ ПРИСМОТРА.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ОБЪЯСНИТЕ ДЕТЯМ ОПАСНОСТЬ ИГР С ОГНЕМ.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НАБЛЮДАЙТЕ ЗА ДЕТСКИМИ ИГРАМИ, НЕ РАЗРЕШАЙТЕ ИМ  ИГРАТЬ НА ЧЕРДАКАХ, В ПОДВАЛАХ, ГАРАЖАХ.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220153" y="2226583"/>
            <a:ext cx="4375181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ПРЕСЕКАЙТЕ РАЗВЕДЕНИЕ ДЕТЬМИ  КОСТРОВ  НА УЛИЦЕ, ИГРЫ  С ГОРЮЧИМИ  ВЕЩЕСТВАМИ,    </a:t>
            </a:r>
            <a:r>
              <a:rPr lang="ru" sz="1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ДАЖЕ ЕСЛИ ЭТИ ДЕТИ ВАМ ЧУЖИЕ.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ХРАНИТЕ СПИЧКИ, БЕНЗИН, КЕРОСИН, ДРУГИЕ ГОРЮЧИЕ  ЖИДКОСТИ  И ПРЕДМЕТЫ  В НЕДОСТУПНЫХ ДЛЯ ДЕТЕЙ  МЕСТАХ.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НАУЧИТЕ ДЕТЕЙ ПРАВИЛЬНО И БЕЗОПАСНО ОБРАЩАТЬСЯ  С ОГНЕМ – 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  <a:endParaRPr b="1" sz="1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5164459" y="3082954"/>
            <a:ext cx="2640596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Нет!</a:t>
            </a:r>
            <a:endParaRPr sz="8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Народные средства от ожогов" id="162" name="Google Shape;1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5097" y="3528259"/>
            <a:ext cx="2865569" cy="161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34" y="59758"/>
            <a:ext cx="1319139" cy="77968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8"/>
          <p:cNvSpPr/>
          <p:nvPr/>
        </p:nvSpPr>
        <p:spPr>
          <a:xfrm>
            <a:off x="1179858" y="106661"/>
            <a:ext cx="7762632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 </a:t>
            </a:r>
            <a:endParaRPr sz="1200"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информирует родителей:</a:t>
            </a:r>
            <a:endParaRPr b="1" sz="28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108950" y="969580"/>
            <a:ext cx="3421871" cy="350865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кухне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Никогда </a:t>
            </a: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оставляйте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кухне ребенка одного;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Поверните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ручки кастрюль и сковородок к центральной части плиты, чтобы ребенок не мог их схватить или задеть;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Объясните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ребенку, как и чем, он может обжечься;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Храните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вне досягаемости детей: предметы бытовой химии, алкогольсодержащие жидкости, острые и режущие предметы, спички, зажигалки, свечки;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Кухонные электроприборы </a:t>
            </a: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отключайте 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сети сразу же после их использования;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Занавески, тряпки и газеты должны находиться как можно дальше от плиты;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подходите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газовой плите, если на вас легкая развевающаяся одежда, и тем более                 </a:t>
            </a: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подпускайте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плите ребенка в такой одежде.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1698219" y="839444"/>
            <a:ext cx="5758796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Как избежать несчастного случая с ребенком</a:t>
            </a:r>
            <a:endParaRPr sz="1200"/>
          </a:p>
        </p:txBody>
      </p:sp>
      <p:sp>
        <p:nvSpPr>
          <p:cNvPr id="167" name="Google Shape;167;p28"/>
          <p:cNvSpPr/>
          <p:nvPr/>
        </p:nvSpPr>
        <p:spPr>
          <a:xfrm>
            <a:off x="3767041" y="1327357"/>
            <a:ext cx="4985345" cy="1523494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комнате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Держите ребенка подальше от печек, каминов и других источников открытого огня;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Калориферы разместите так, чтобы ребенок не мог к ним прикоснуться;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Незанятые удлинители не оставляйте включенными в сеть;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Электророзетки, тройники должны быть с предохранительными пластинами, не позволяющими ребенку засунуть пальчики в их отверстия.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8"/>
          <p:cNvSpPr/>
          <p:nvPr/>
        </p:nvSpPr>
        <p:spPr>
          <a:xfrm>
            <a:off x="3806239" y="2854018"/>
            <a:ext cx="5136250" cy="17312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ожоге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можно скорее погрузите обожженное место в чистую холодную воду;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Вызовите скорую помощь </a:t>
            </a:r>
            <a:r>
              <a:rPr b="1"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(телефон 03, 033 с сотового);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огонь охватил одежду ребенка, накройте его покрывалом, </a:t>
            </a:r>
            <a:r>
              <a:rPr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кроме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головы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чтобы погасить пламя;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Ни в коем случае ничем самостоятельно  не смазывайте место ожога;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к ожогу прилипла одежда, ни в коем случае не пытайтесь ее оторвать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28"/>
          <p:cNvSpPr/>
          <p:nvPr/>
        </p:nvSpPr>
        <p:spPr>
          <a:xfrm>
            <a:off x="281354" y="4465677"/>
            <a:ext cx="5795566" cy="55653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1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Times New Roman"/>
              </a:rPr>
              <a:t>Ваш ребенок не столько слушает вас, сколько на вас смотрит: </a:t>
            </a:r>
            <a:br>
              <a:rPr b="0" i="1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Times New Roman"/>
              </a:rPr>
            </a:br>
            <a:r>
              <a:rPr b="0" i="1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Times New Roman"/>
              </a:rPr>
              <a:t>он скорее последует вашему примеру, чем  вашему  совету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380" y="47809"/>
            <a:ext cx="1237474" cy="73141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2547064" y="702286"/>
            <a:ext cx="4049872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2501412" y="590184"/>
            <a:ext cx="4141177" cy="1890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ru" sz="9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/>
          </a:p>
        </p:txBody>
      </p:sp>
      <p:sp>
        <p:nvSpPr>
          <p:cNvPr id="178" name="Google Shape;178;p29"/>
          <p:cNvSpPr txBox="1"/>
          <p:nvPr/>
        </p:nvSpPr>
        <p:spPr>
          <a:xfrm>
            <a:off x="2593731" y="702286"/>
            <a:ext cx="4003206" cy="21303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9"/>
          <p:cNvSpPr txBox="1"/>
          <p:nvPr/>
        </p:nvSpPr>
        <p:spPr>
          <a:xfrm>
            <a:off x="60834" y="923360"/>
            <a:ext cx="5011140" cy="3670235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пожаре опасно:</a:t>
            </a:r>
            <a:endParaRPr b="1" sz="21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переоценивать свои силы и возможности;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рисковать своей жизнью, спасая имущество;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заниматься тушением огня, не вызвав предварительно пожарных;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тушить водой электроприборы, находящиеся под напряжением;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прятаться в шкафах, под кроватью, забиваться в углы и кладовки;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пытаться выйти наружу через сильно задымленную лестничную клетку;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пользоваться лифтом;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спускаться по веревкам, простыням, водосточным трубам с этажей выше третьего;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открывать окна и двери (это увеличивает тягу                                               и усиливает  горение);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выпрыгивать из окон верхних этажей;</a:t>
            </a:r>
            <a:endParaRPr sz="1200"/>
          </a:p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поддаваться панике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0463" y="1976914"/>
            <a:ext cx="4463537" cy="28175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9"/>
          <p:cNvSpPr/>
          <p:nvPr/>
        </p:nvSpPr>
        <p:spPr>
          <a:xfrm>
            <a:off x="1217901" y="139391"/>
            <a:ext cx="7708144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 </a:t>
            </a:r>
            <a:r>
              <a:rPr b="1" lang="ru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информирует детей:</a:t>
            </a:r>
            <a:endParaRPr b="1" sz="28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5414160" y="1007418"/>
            <a:ext cx="3361038" cy="969497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3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                                    все сделал правильно -   не бойся,</a:t>
            </a:r>
            <a:endParaRPr b="1" sz="23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9"/>
          <p:cNvSpPr txBox="1"/>
          <p:nvPr/>
        </p:nvSpPr>
        <p:spPr>
          <a:xfrm>
            <a:off x="1133020" y="4685689"/>
            <a:ext cx="6729351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ТЕБЕ ОБЯЗАТЕЛЬНО ПОМОГУТ!</a:t>
            </a:r>
            <a:endParaRPr b="1" sz="2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vnd12.ru/uploads/posts/2014-02/1392115259_image11887375.jpg" id="189" name="Google Shape;18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7574" y="2368835"/>
            <a:ext cx="3780252" cy="219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303" y="0"/>
            <a:ext cx="1467736" cy="86751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2547064" y="702286"/>
            <a:ext cx="4049872" cy="173124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2501412" y="590184"/>
            <a:ext cx="4141177" cy="1890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ru" sz="9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/>
          </a:p>
        </p:txBody>
      </p:sp>
      <p:sp>
        <p:nvSpPr>
          <p:cNvPr id="193" name="Google Shape;193;p30"/>
          <p:cNvSpPr txBox="1"/>
          <p:nvPr/>
        </p:nvSpPr>
        <p:spPr>
          <a:xfrm>
            <a:off x="2593731" y="702286"/>
            <a:ext cx="4003206" cy="21303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88491" y="922428"/>
            <a:ext cx="8968062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Справиться с небольшим очагом горения МОЖНО!</a:t>
            </a:r>
            <a:endParaRPr b="1" sz="16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полотенца разделочной доской, крышкой от кастрюли  к столу или кафельному полу.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появится множество очагов горения.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квартире появился неприятный запах горелой изоляции – отключай общий электровыключатель (автомат) и зови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взрослых.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Дым опасен!</a:t>
            </a:r>
            <a:endParaRPr b="1" sz="17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Меньше всего дыма внизу, у пола, поэтому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защищая рот и нос  тканью, лучше если она будет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мокрой.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предупреди о пожаре соседей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вызывай пожарную охрану  по телефону                                 </a:t>
            </a:r>
            <a:endParaRPr sz="1200"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01, 112 с сотового, помощь обязательно придет! </a:t>
            </a:r>
            <a:endParaRPr b="1" sz="2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" name="Google Shape;195;p30"/>
          <p:cNvSpPr/>
          <p:nvPr/>
        </p:nvSpPr>
        <p:spPr>
          <a:xfrm>
            <a:off x="1155832" y="205996"/>
            <a:ext cx="7923533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 </a:t>
            </a:r>
            <a:r>
              <a:rPr b="1" lang="ru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информирует детей:</a:t>
            </a:r>
            <a:endParaRPr b="1" sz="28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4814" y="2850160"/>
            <a:ext cx="4529556" cy="224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926" y="90106"/>
            <a:ext cx="1692148" cy="1000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1"/>
          <p:cNvSpPr txBox="1"/>
          <p:nvPr/>
        </p:nvSpPr>
        <p:spPr>
          <a:xfrm>
            <a:off x="245591" y="1027426"/>
            <a:ext cx="8699485" cy="41673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Как начинается пожар:</a:t>
            </a:r>
            <a:endParaRPr b="1" sz="21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Чаще всего пожар начинается с появления незначительного пламени.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Потом появляется запах дыма, от которого может «резать глаза».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горят электрические провода, то сразу можно почувствовать запах «горелой резины». Это горит изоляция проводов, от которой могут загореться расположенные рядом предметы.</a:t>
            </a:r>
            <a:endParaRPr sz="1200"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Одновременно с запахом резины </a:t>
            </a:r>
            <a:r>
              <a:rPr b="1" lang="ru" sz="1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 погаснуть свет 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 начнут «моргать» электрические лампы.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Когда в помещении, где начался пожар открыто окно или  дверь на балкон,  узнать о начавшемся пожаре можно не по дыму или запаху гари, а по </a:t>
            </a:r>
            <a:r>
              <a:rPr b="1" lang="ru" sz="1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потрескиванию горящего дерева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Иногда слышен свистящий звук, могут быть видны </a:t>
            </a:r>
            <a:r>
              <a:rPr b="1" lang="ru" sz="12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отблески пламени</a:t>
            </a: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Открытые окна и двери обеспечивают доступ кислорода, а он способствует горению.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почему не рекомендуется разбивать стекла                                                                                                                                                    в окнах горящего помещения и оставлять открытыми двери                                                                                                                            в соседние помещения.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ты почувствовал запах дыма, постарайся быстро установить,                                                                                                                           где находится очаг горения: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комнате, кухне, подсобном помещении, на балконе, лоджии;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лестничной клетке (горит мусоропровод, почтовый ящик и пр.);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соседней квартире (идет дым из щелей двери);</a:t>
            </a:r>
            <a:endParaRPr sz="1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соседнем доме (видно из окна)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Немедленно вызывай пожарную охрану (тел. 01, 112),                                                                                                                  помоги выйти в безопасную зону пожилым людям и инвалидам</a:t>
            </a:r>
            <a:endParaRPr b="1" sz="12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1"/>
          <p:cNvSpPr txBox="1"/>
          <p:nvPr/>
        </p:nvSpPr>
        <p:spPr>
          <a:xfrm>
            <a:off x="2501412" y="590184"/>
            <a:ext cx="4141177" cy="1890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ru" sz="9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/>
          </a:p>
        </p:txBody>
      </p:sp>
      <p:sp>
        <p:nvSpPr>
          <p:cNvPr id="205" name="Google Shape;205;p31"/>
          <p:cNvSpPr txBox="1"/>
          <p:nvPr/>
        </p:nvSpPr>
        <p:spPr>
          <a:xfrm>
            <a:off x="2593731" y="702286"/>
            <a:ext cx="4003206" cy="21303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1746104" y="123748"/>
            <a:ext cx="7280031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 </a:t>
            </a:r>
            <a:r>
              <a:rPr b="1" lang="ru" sz="28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информирует детей:</a:t>
            </a:r>
            <a:endParaRPr b="1" sz="28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rgbClr val="FFFF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usanin.udm.ru/upload/resize_cache/iblock/877/469_1000_1/877321643d969e11dd8af3caa9c7b972.jpg" id="212" name="Google Shape;2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43" y="1029038"/>
            <a:ext cx="5097147" cy="3348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8765"/>
            <a:ext cx="1566178" cy="92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2501412" y="590184"/>
            <a:ext cx="4141177" cy="189043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Font typeface="Arial"/>
              <a:buNone/>
            </a:pPr>
            <a:r>
              <a:rPr lang="ru" sz="90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/>
          </a:p>
        </p:txBody>
      </p:sp>
      <p:sp>
        <p:nvSpPr>
          <p:cNvPr id="215" name="Google Shape;215;p32"/>
          <p:cNvSpPr txBox="1"/>
          <p:nvPr/>
        </p:nvSpPr>
        <p:spPr>
          <a:xfrm>
            <a:off x="2593731" y="702286"/>
            <a:ext cx="4003206" cy="21303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2"/>
          <p:cNvSpPr/>
          <p:nvPr/>
        </p:nvSpPr>
        <p:spPr>
          <a:xfrm>
            <a:off x="955318" y="0"/>
            <a:ext cx="7280031" cy="346249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4472C4"/>
                </a:solidFill>
                <a:latin typeface="Calibri"/>
                <a:ea typeface="Calibri"/>
                <a:cs typeface="Calibri"/>
                <a:sym typeface="Calibri"/>
              </a:rPr>
              <a:t>Главное управление МЧС России по Кемеровской области</a:t>
            </a:r>
            <a:endParaRPr b="1" sz="2800">
              <a:solidFill>
                <a:srgbClr val="4472C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2"/>
          <p:cNvSpPr/>
          <p:nvPr/>
        </p:nvSpPr>
        <p:spPr>
          <a:xfrm>
            <a:off x="125682" y="4467884"/>
            <a:ext cx="8681924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РАВНОДУШИЕ - ЭТО ПАРАЛИЧ ДУШИ, ПРЕЖДЕВРЕМЕННАЯ СМЕРТЬ                                              А. Чехов</a:t>
            </a:r>
            <a:endParaRPr sz="1200"/>
          </a:p>
        </p:txBody>
      </p:sp>
      <p:sp>
        <p:nvSpPr>
          <p:cNvPr id="218" name="Google Shape;218;p32"/>
          <p:cNvSpPr/>
          <p:nvPr/>
        </p:nvSpPr>
        <p:spPr>
          <a:xfrm>
            <a:off x="2483817" y="410411"/>
            <a:ext cx="5523909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9550" lIns="79125" spcFirstLastPara="1" rIns="79125" wrap="square" tIns="39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 2015 году при пожарах в Кемеровской области 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погибло 10 детей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7573" y="1005488"/>
            <a:ext cx="3272412" cy="3372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